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7" r:id="rId5"/>
    <p:sldId id="262" r:id="rId6"/>
    <p:sldId id="260" r:id="rId7"/>
    <p:sldId id="263" r:id="rId8"/>
    <p:sldId id="268" r:id="rId9"/>
    <p:sldId id="264" r:id="rId10"/>
    <p:sldId id="269" r:id="rId11"/>
    <p:sldId id="270" r:id="rId12"/>
    <p:sldId id="265" r:id="rId13"/>
    <p:sldId id="271" r:id="rId14"/>
    <p:sldId id="266" r:id="rId15"/>
    <p:sldId id="258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C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88" d="100"/>
          <a:sy n="88" d="100"/>
        </p:scale>
        <p:origin x="82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png>
</file>

<file path=ppt/media/image12.png>
</file>

<file path=ppt/media/image15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digital de una ciudad&#10;&#10;Descripción generada automáticamente con confianza media">
            <a:extLst>
              <a:ext uri="{FF2B5EF4-FFF2-40B4-BE49-F238E27FC236}">
                <a16:creationId xmlns:a16="http://schemas.microsoft.com/office/drawing/2014/main" id="{39BE0435-354B-B7FB-5ECB-FA8806D2A1F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94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Imagen que contiene tabla, hombre, montar a caballo, parado&#10;&#10;Descripción generada automáticamente">
            <a:extLst>
              <a:ext uri="{FF2B5EF4-FFF2-40B4-BE49-F238E27FC236}">
                <a16:creationId xmlns:a16="http://schemas.microsoft.com/office/drawing/2014/main" id="{01B77A56-E8E9-F9C6-5F1B-333632B4F17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838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3DBE2AD5-0369-2A9B-AC69-3E90B9240E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83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34F15162-7BC5-8B92-C247-D4AF273446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8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Forma&#10;&#10;Descripción generada automáticamente">
            <a:extLst>
              <a:ext uri="{FF2B5EF4-FFF2-40B4-BE49-F238E27FC236}">
                <a16:creationId xmlns:a16="http://schemas.microsoft.com/office/drawing/2014/main" id="{66DEED19-E37F-4126-5401-CCD5D59780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24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223CB85-9CA2-0A6C-676A-CDF4839B09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394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254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  <p:sldLayoutId id="2147483660" r:id="rId4"/>
    <p:sldLayoutId id="2147483661" r:id="rId5"/>
    <p:sldLayoutId id="214748366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amms1989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F0DEF24-0F2D-0715-9263-0E484648C6EC}"/>
              </a:ext>
            </a:extLst>
          </p:cNvPr>
          <p:cNvSpPr txBox="1"/>
          <p:nvPr/>
        </p:nvSpPr>
        <p:spPr>
          <a:xfrm>
            <a:off x="1854475" y="2700466"/>
            <a:ext cx="87511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6000" b="1" dirty="0">
                <a:solidFill>
                  <a:schemeClr val="bg1"/>
                </a:solidFill>
                <a:latin typeface="Montserrat ExtraBold" pitchFamily="2" charset="0"/>
              </a:rPr>
              <a:t>Modelos de Analítica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DE6C8FC-9DED-64AF-F4EB-BB34C8FB5A5B}"/>
              </a:ext>
            </a:extLst>
          </p:cNvPr>
          <p:cNvSpPr txBox="1"/>
          <p:nvPr/>
        </p:nvSpPr>
        <p:spPr>
          <a:xfrm>
            <a:off x="2519613" y="3891754"/>
            <a:ext cx="7152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dirty="0">
                <a:solidFill>
                  <a:schemeClr val="bg1"/>
                </a:solidFill>
                <a:latin typeface="Montserrat Medium" pitchFamily="2" charset="0"/>
              </a:rPr>
              <a:t>Analítica Avanzada Aplicada</a:t>
            </a:r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9649402-A006-BB1B-76E2-ECE640C6C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42" y="517809"/>
            <a:ext cx="3062378" cy="8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151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8DE480D-2E43-83DB-C1E9-76F602865159}"/>
              </a:ext>
            </a:extLst>
          </p:cNvPr>
          <p:cNvSpPr txBox="1"/>
          <p:nvPr/>
        </p:nvSpPr>
        <p:spPr>
          <a:xfrm>
            <a:off x="8486187" y="348917"/>
            <a:ext cx="2388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Montserrat ExtraBold" panose="00000900000000000000" pitchFamily="2" charset="0"/>
              </a:rPr>
              <a:t>3 - Ruta de aprendizaje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A6935DC-64B6-246D-1F84-1AD2CCD5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F6E28159-43FE-F588-49EB-B593A6673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994" y="1276880"/>
            <a:ext cx="10037806" cy="467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33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8DE480D-2E43-83DB-C1E9-76F602865159}"/>
              </a:ext>
            </a:extLst>
          </p:cNvPr>
          <p:cNvSpPr txBox="1"/>
          <p:nvPr/>
        </p:nvSpPr>
        <p:spPr>
          <a:xfrm>
            <a:off x="8486187" y="348917"/>
            <a:ext cx="2388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Montserrat ExtraBold" panose="00000900000000000000" pitchFamily="2" charset="0"/>
              </a:rPr>
              <a:t>3 - Ruta de aprendizaje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A6935DC-64B6-246D-1F84-1AD2CCD5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B746600C-F3C5-35BF-71B5-FECA1B373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097" y="1224628"/>
            <a:ext cx="10037806" cy="485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23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862EC32-A783-091C-219A-13A1FBAC0877}"/>
              </a:ext>
            </a:extLst>
          </p:cNvPr>
          <p:cNvSpPr txBox="1"/>
          <p:nvPr/>
        </p:nvSpPr>
        <p:spPr>
          <a:xfrm>
            <a:off x="2695303" y="2767280"/>
            <a:ext cx="68013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  <a:latin typeface="Montserrat ExtraBold" panose="00000900000000000000" pitchFamily="2" charset="0"/>
              </a:rPr>
              <a:t>4 - Acuerdos</a:t>
            </a:r>
          </a:p>
        </p:txBody>
      </p:sp>
    </p:spTree>
    <p:extLst>
      <p:ext uri="{BB962C8B-B14F-4D97-AF65-F5344CB8AC3E}">
        <p14:creationId xmlns:p14="http://schemas.microsoft.com/office/powerpoint/2010/main" val="33084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8DE480D-2E43-83DB-C1E9-76F602865159}"/>
              </a:ext>
            </a:extLst>
          </p:cNvPr>
          <p:cNvSpPr txBox="1"/>
          <p:nvPr/>
        </p:nvSpPr>
        <p:spPr>
          <a:xfrm>
            <a:off x="8981514" y="348917"/>
            <a:ext cx="13981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Montserrat ExtraBold" panose="00000900000000000000" pitchFamily="2" charset="0"/>
              </a:rPr>
              <a:t>4 - Acuerdos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A6935DC-64B6-246D-1F84-1AD2CCD5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sp>
        <p:nvSpPr>
          <p:cNvPr id="6" name="Marcador de texto 2">
            <a:extLst>
              <a:ext uri="{FF2B5EF4-FFF2-40B4-BE49-F238E27FC236}">
                <a16:creationId xmlns:a16="http://schemas.microsoft.com/office/drawing/2014/main" id="{9CB47030-1CAC-701B-5F6E-72F9D165F182}"/>
              </a:ext>
            </a:extLst>
          </p:cNvPr>
          <p:cNvSpPr txBox="1">
            <a:spLocks/>
          </p:cNvSpPr>
          <p:nvPr/>
        </p:nvSpPr>
        <p:spPr>
          <a:xfrm>
            <a:off x="484060" y="1281315"/>
            <a:ext cx="5256211" cy="52687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None/>
              <a:defRPr sz="2400" b="1" kern="1200">
                <a:solidFill>
                  <a:srgbClr val="00D5EB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CCBF9">
                  <a:lumMod val="50000"/>
                </a:srgbClr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s-CO" sz="3200" b="1" i="0" u="none" strike="noStrike" kern="1200" cap="none" spc="0" normalizeH="0" baseline="0" noProof="0" dirty="0">
              <a:ln>
                <a:noFill/>
              </a:ln>
              <a:solidFill>
                <a:srgbClr val="00D5EB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Marcador de contenido 3">
            <a:extLst>
              <a:ext uri="{FF2B5EF4-FFF2-40B4-BE49-F238E27FC236}">
                <a16:creationId xmlns:a16="http://schemas.microsoft.com/office/drawing/2014/main" id="{3BDF3D07-7C14-A6EA-EAC1-79520196DED1}"/>
              </a:ext>
            </a:extLst>
          </p:cNvPr>
          <p:cNvSpPr txBox="1">
            <a:spLocks/>
          </p:cNvSpPr>
          <p:nvPr/>
        </p:nvSpPr>
        <p:spPr>
          <a:xfrm>
            <a:off x="788860" y="1477463"/>
            <a:ext cx="10427980" cy="447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ACCBF9">
                  <a:lumMod val="50000"/>
                </a:srgbClr>
              </a:buClr>
              <a:buNone/>
            </a:pPr>
            <a:r>
              <a:rPr kumimoji="0" lang="es-CO" sz="1400" b="1" i="0" u="none" strike="noStrike" kern="1200" cap="none" spc="0" normalizeH="0" baseline="0" noProof="0" dirty="0">
                <a:ln>
                  <a:noFill/>
                </a:ln>
                <a:solidFill>
                  <a:srgbClr val="00D5EB"/>
                </a:solidFill>
                <a:effectLst/>
                <a:uLnTx/>
                <a:uFillTx/>
                <a:latin typeface="Montserrat ExtraBold" panose="00000900000000000000" pitchFamily="2" charset="0"/>
              </a:rPr>
              <a:t>Estudio autónomo</a:t>
            </a:r>
            <a:endParaRPr kumimoji="0" lang="es-ES" sz="1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90000"/>
                  <a:lumOff val="10000"/>
                </a:srgbClr>
              </a:solidFill>
              <a:effectLst/>
              <a:uLnTx/>
              <a:uFillTx/>
              <a:latin typeface="Montserrat ExtraBold" panose="00000900000000000000" pitchFamily="2" charset="0"/>
              <a:ea typeface="Arial"/>
              <a:sym typeface="Arial"/>
            </a:endParaRPr>
          </a:p>
          <a:p>
            <a:pPr lvl="1">
              <a:buClr>
                <a:srgbClr val="ACCBF9">
                  <a:lumMod val="50000"/>
                </a:srgbClr>
              </a:buClr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Leer y escuchar materiales de estudio y noticias relacionadas</a:t>
            </a:r>
          </a:p>
          <a:p>
            <a:pPr lvl="1">
              <a:buClr>
                <a:srgbClr val="ACCBF9">
                  <a:lumMod val="50000"/>
                </a:srgbClr>
              </a:buClr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Blogs recomendados</a:t>
            </a:r>
          </a:p>
          <a:p>
            <a:pPr lvl="2">
              <a:buClr>
                <a:srgbClr val="ACCBF9">
                  <a:lumMod val="50000"/>
                </a:srgbClr>
              </a:buClr>
              <a:buFont typeface="Wingdings" panose="05000000000000000000" pitchFamily="2" charset="2"/>
              <a:buChar char="v"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https://www.cienciadedatos.net/</a:t>
            </a:r>
          </a:p>
          <a:p>
            <a:pPr lvl="2">
              <a:buClr>
                <a:srgbClr val="ACCBF9">
                  <a:lumMod val="50000"/>
                </a:srgbClr>
              </a:buClr>
              <a:buFont typeface="Wingdings" panose="05000000000000000000" pitchFamily="2" charset="2"/>
              <a:buChar char="v"/>
            </a:pPr>
            <a:r>
              <a:rPr lang="es-ES" sz="1400" kern="0" dirty="0">
                <a:solidFill>
                  <a:srgbClr val="000000">
                    <a:lumMod val="90000"/>
                    <a:lumOff val="10000"/>
                  </a:srgbClr>
                </a:solidFill>
                <a:latin typeface="Montserrat ExtraBold" panose="00000900000000000000" pitchFamily="2" charset="0"/>
                <a:ea typeface="Arial"/>
                <a:sym typeface="Arial"/>
              </a:rPr>
              <a:t>https://www.diegocalvo.es/aprendizaje-supervisado-y-no-supervisado/</a:t>
            </a:r>
          </a:p>
          <a:p>
            <a:pPr marL="0" indent="0">
              <a:buClr>
                <a:srgbClr val="ACCBF9">
                  <a:lumMod val="50000"/>
                </a:srgbClr>
              </a:buClr>
              <a:buNone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srgbClr val="00D5EB"/>
                </a:solidFill>
                <a:effectLst/>
                <a:uLnTx/>
                <a:uFillTx/>
                <a:latin typeface="Montserrat ExtraBold" panose="00000900000000000000" pitchFamily="2" charset="0"/>
              </a:rPr>
              <a:t>Herramientas necesarias para el curso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Instalar y acceder a las herramientas y lenguajes necesarios para aprovechar el espacio de estudio.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Experimentar e interactuar con las diferentes herramientas Open </a:t>
            </a:r>
            <a:r>
              <a:rPr kumimoji="0" lang="es-E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source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 y colaborativas, </a:t>
            </a:r>
            <a:r>
              <a:rPr kumimoji="0" lang="es-E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Prompts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 y asistencias de software de AI presentados en las sesiones</a:t>
            </a:r>
          </a:p>
          <a:p>
            <a:pPr marL="0" indent="0">
              <a:spcBef>
                <a:spcPts val="500"/>
              </a:spcBef>
              <a:buClr>
                <a:srgbClr val="ACCBF9">
                  <a:lumMod val="50000"/>
                </a:srgbClr>
              </a:buClr>
              <a:buNone/>
              <a:defRPr/>
            </a:pPr>
            <a:r>
              <a:rPr kumimoji="0" lang="es-CO" sz="1400" b="1" i="0" u="none" strike="noStrike" kern="1200" cap="none" spc="0" normalizeH="0" baseline="0" noProof="0" dirty="0">
                <a:ln>
                  <a:noFill/>
                </a:ln>
                <a:solidFill>
                  <a:srgbClr val="00D5EB"/>
                </a:solidFill>
                <a:effectLst/>
                <a:uLnTx/>
                <a:uFillTx/>
                <a:latin typeface="Montserrat ExtraBold" panose="00000900000000000000" pitchFamily="2" charset="0"/>
              </a:rPr>
              <a:t>Actividades, pruebas y desafíos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Ninguna actividad tiene calificación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Oportunidad para desarrollar un mini proyecto con una revisión preliminar de experto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Actividades lúdicas para tocar base</a:t>
            </a:r>
            <a:endParaRPr kumimoji="0" lang="es-CO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 ExtraBold" panose="00000900000000000000" pitchFamily="2" charset="0"/>
            </a:endParaRPr>
          </a:p>
          <a:p>
            <a:pPr marL="0" indent="0">
              <a:spcBef>
                <a:spcPts val="500"/>
              </a:spcBef>
              <a:buClr>
                <a:srgbClr val="ACCBF9">
                  <a:lumMod val="50000"/>
                </a:srgbClr>
              </a:buClr>
              <a:buNone/>
              <a:defRPr/>
            </a:pPr>
            <a:r>
              <a:rPr kumimoji="0" lang="es-CO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00D5EB"/>
                </a:solidFill>
                <a:effectLst/>
                <a:uLnTx/>
                <a:uFillTx/>
                <a:latin typeface="Montserrat ExtraBold" panose="00000900000000000000" pitchFamily="2" charset="0"/>
              </a:rPr>
              <a:t>Breaks</a:t>
            </a:r>
            <a:r>
              <a:rPr kumimoji="0" lang="es-CO" sz="1400" b="1" i="0" u="none" strike="noStrike" kern="1200" cap="none" spc="0" normalizeH="0" baseline="0" noProof="0" dirty="0">
                <a:ln>
                  <a:noFill/>
                </a:ln>
                <a:solidFill>
                  <a:srgbClr val="00D5EB"/>
                </a:solidFill>
                <a:effectLst/>
                <a:uLnTx/>
                <a:uFillTx/>
                <a:latin typeface="Montserrat ExtraBold" panose="00000900000000000000" pitchFamily="2" charset="0"/>
              </a:rPr>
              <a:t>, Asistencia y participación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Breaks</a:t>
            </a: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 cada hora de aproximadamente 5 </a:t>
            </a:r>
            <a:r>
              <a:rPr kumimoji="0" lang="es-E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ea typeface="Arial"/>
                <a:sym typeface="Arial"/>
              </a:rPr>
              <a:t>mins</a:t>
            </a:r>
            <a:endParaRPr kumimoji="0" lang="es-ES" sz="14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90000"/>
                  <a:lumOff val="10000"/>
                </a:srgbClr>
              </a:solidFill>
              <a:effectLst/>
              <a:uLnTx/>
              <a:uFillTx/>
              <a:latin typeface="Montserrat ExtraBold" panose="00000900000000000000" pitchFamily="2" charset="0"/>
              <a:ea typeface="Arial"/>
              <a:sym typeface="Arial"/>
            </a:endParaRP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Asistencia obligatoria ( se toma asistencia cada clase)</a:t>
            </a:r>
          </a:p>
          <a:p>
            <a:pPr lvl="1">
              <a:buClr>
                <a:srgbClr val="ACCBF9">
                  <a:lumMod val="50000"/>
                </a:srgbClr>
              </a:buClr>
              <a:defRPr/>
            </a:pPr>
            <a:r>
              <a:rPr kumimoji="0" lang="es-ES" sz="14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90000"/>
                    <a:lumOff val="10000"/>
                  </a:srgbClr>
                </a:solidFill>
                <a:effectLst/>
                <a:uLnTx/>
                <a:uFillTx/>
                <a:latin typeface="Montserrat ExtraBold" panose="00000900000000000000" pitchFamily="2" charset="0"/>
                <a:sym typeface="Arial"/>
              </a:rPr>
              <a:t>Participar, escuchar, exponer dudas y exigir recomendaciones y respuestas.</a:t>
            </a:r>
            <a:endParaRPr lang="es-CO" sz="1400" dirty="0">
              <a:solidFill>
                <a:srgbClr val="000000"/>
              </a:solidFill>
              <a:latin typeface="Calibri" panose="020F0502020204030204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9806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0F4EBBB3-950B-A198-91DD-9E0C069E6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9D1A3BE5-287C-DCDB-3C8B-4FF15D78C868}"/>
              </a:ext>
            </a:extLst>
          </p:cNvPr>
          <p:cNvSpPr txBox="1"/>
          <p:nvPr/>
        </p:nvSpPr>
        <p:spPr>
          <a:xfrm>
            <a:off x="2266456" y="2644170"/>
            <a:ext cx="76590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b="1" dirty="0">
                <a:latin typeface="Montserrat ExtraBold" pitchFamily="2" charset="0"/>
              </a:rPr>
              <a:t>Preguntas, Pendientes o Discusiones</a:t>
            </a:r>
          </a:p>
        </p:txBody>
      </p:sp>
    </p:spTree>
    <p:extLst>
      <p:ext uri="{BB962C8B-B14F-4D97-AF65-F5344CB8AC3E}">
        <p14:creationId xmlns:p14="http://schemas.microsoft.com/office/powerpoint/2010/main" val="3815196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white logo&#10;&#10;Description automatically generated">
            <a:extLst>
              <a:ext uri="{FF2B5EF4-FFF2-40B4-BE49-F238E27FC236}">
                <a16:creationId xmlns:a16="http://schemas.microsoft.com/office/drawing/2014/main" id="{3534D038-55F1-FF85-6131-93A352BB8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484" y="681487"/>
            <a:ext cx="5505597" cy="549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145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3A1A84A-0B40-4912-6086-D766C69A7CCD}"/>
              </a:ext>
            </a:extLst>
          </p:cNvPr>
          <p:cNvSpPr txBox="1"/>
          <p:nvPr/>
        </p:nvSpPr>
        <p:spPr>
          <a:xfrm>
            <a:off x="4152198" y="2598003"/>
            <a:ext cx="388760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4800" b="1" dirty="0">
                <a:solidFill>
                  <a:schemeClr val="bg1"/>
                </a:solidFill>
                <a:latin typeface="Montserrat ExtraBold" pitchFamily="2" charset="0"/>
              </a:rPr>
              <a:t>Bienvenida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FBE06E5C-9D49-BF89-5763-0EAE265617E8}"/>
              </a:ext>
            </a:extLst>
          </p:cNvPr>
          <p:cNvSpPr txBox="1"/>
          <p:nvPr/>
        </p:nvSpPr>
        <p:spPr>
          <a:xfrm>
            <a:off x="2519613" y="3891754"/>
            <a:ext cx="7152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400" dirty="0">
                <a:solidFill>
                  <a:schemeClr val="bg1"/>
                </a:solidFill>
                <a:latin typeface="Montserrat Medium" pitchFamily="2" charset="0"/>
              </a:rPr>
              <a:t>1ª Sesión – Bienvenida, Presentación y Acuerdos</a:t>
            </a:r>
          </a:p>
          <a:p>
            <a:pPr algn="ctr"/>
            <a:endParaRPr lang="es-CO" sz="1400" dirty="0">
              <a:solidFill>
                <a:schemeClr val="bg1"/>
              </a:solidFill>
              <a:latin typeface="Montserrat Medium" pitchFamily="2" charset="0"/>
            </a:endParaRPr>
          </a:p>
        </p:txBody>
      </p:sp>
      <p:pic>
        <p:nvPicPr>
          <p:cNvPr id="6" name="Picture 5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B5E1676-7A8D-3A69-69C6-3FA457185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642" y="5348602"/>
            <a:ext cx="2559171" cy="68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68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0F4EBBB3-950B-A198-91DD-9E0C069E6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9D1A3BE5-287C-DCDB-3C8B-4FF15D78C868}"/>
              </a:ext>
            </a:extLst>
          </p:cNvPr>
          <p:cNvSpPr txBox="1"/>
          <p:nvPr/>
        </p:nvSpPr>
        <p:spPr>
          <a:xfrm>
            <a:off x="4646270" y="1156600"/>
            <a:ext cx="67858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CO" sz="4800" b="1" dirty="0">
                <a:latin typeface="Montserrat ExtraBold" pitchFamily="2" charset="0"/>
              </a:rPr>
              <a:t>Agenda de la sesión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2A9CE00-9845-495E-C227-33011C52169C}"/>
              </a:ext>
            </a:extLst>
          </p:cNvPr>
          <p:cNvSpPr txBox="1"/>
          <p:nvPr/>
        </p:nvSpPr>
        <p:spPr>
          <a:xfrm>
            <a:off x="934994" y="2442541"/>
            <a:ext cx="98493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600" b="1" dirty="0" err="1">
                <a:latin typeface="Montserrat ExtraBold" panose="00000900000000000000" pitchFamily="2" charset="0"/>
              </a:rPr>
              <a:t>Saludo</a:t>
            </a:r>
            <a:r>
              <a:rPr lang="en-US" sz="3600" b="1" dirty="0">
                <a:latin typeface="Montserrat ExtraBold" panose="00000900000000000000" pitchFamily="2" charset="0"/>
              </a:rPr>
              <a:t> de </a:t>
            </a:r>
            <a:r>
              <a:rPr lang="en-US" sz="3600" b="1" dirty="0" err="1">
                <a:latin typeface="Montserrat ExtraBold" panose="00000900000000000000" pitchFamily="2" charset="0"/>
              </a:rPr>
              <a:t>bienvenida</a:t>
            </a:r>
            <a:r>
              <a:rPr lang="en-US" sz="3600" b="1" dirty="0">
                <a:latin typeface="Montserrat ExtraBold" panose="00000900000000000000" pitchFamily="2" charset="0"/>
              </a:rPr>
              <a:t> al </a:t>
            </a:r>
            <a:r>
              <a:rPr lang="en-US" sz="3600" b="1" dirty="0" err="1">
                <a:latin typeface="Montserrat ExtraBold" panose="00000900000000000000" pitchFamily="2" charset="0"/>
              </a:rPr>
              <a:t>curso</a:t>
            </a:r>
            <a:endParaRPr lang="en-US" sz="3600" b="1" dirty="0">
              <a:latin typeface="Montserrat ExtraBold" panose="000009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600" b="1" dirty="0" err="1">
                <a:latin typeface="Montserrat ExtraBold" panose="00000900000000000000" pitchFamily="2" charset="0"/>
              </a:rPr>
              <a:t>Presentación</a:t>
            </a:r>
            <a:r>
              <a:rPr lang="en-US" sz="3600" b="1" dirty="0">
                <a:latin typeface="Montserrat ExtraBold" panose="00000900000000000000" pitchFamily="2" charset="0"/>
              </a:rPr>
              <a:t> de </a:t>
            </a:r>
            <a:r>
              <a:rPr lang="en-US" sz="3600" b="1" dirty="0" err="1">
                <a:latin typeface="Montserrat ExtraBold" panose="00000900000000000000" pitchFamily="2" charset="0"/>
              </a:rPr>
              <a:t>los</a:t>
            </a:r>
            <a:r>
              <a:rPr lang="en-US" sz="3600" b="1" dirty="0">
                <a:latin typeface="Montserrat ExtraBold" panose="00000900000000000000" pitchFamily="2" charset="0"/>
              </a:rPr>
              <a:t> </a:t>
            </a:r>
            <a:r>
              <a:rPr lang="en-US" sz="3600" b="1" dirty="0" err="1">
                <a:latin typeface="Montserrat ExtraBold" panose="00000900000000000000" pitchFamily="2" charset="0"/>
              </a:rPr>
              <a:t>participantes</a:t>
            </a:r>
            <a:endParaRPr lang="en-US" sz="3600" b="1" dirty="0">
              <a:latin typeface="Montserrat ExtraBold" panose="000009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600" b="1" dirty="0">
                <a:latin typeface="Montserrat ExtraBold" panose="00000900000000000000" pitchFamily="2" charset="0"/>
              </a:rPr>
              <a:t>Ruta de </a:t>
            </a:r>
            <a:r>
              <a:rPr lang="en-US" sz="3600" b="1" dirty="0" err="1">
                <a:latin typeface="Montserrat ExtraBold" panose="00000900000000000000" pitchFamily="2" charset="0"/>
              </a:rPr>
              <a:t>aprendizaje</a:t>
            </a:r>
            <a:endParaRPr lang="en-US" sz="3600" b="1" dirty="0">
              <a:latin typeface="Montserrat ExtraBold" panose="00000900000000000000" pitchFamily="2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600" b="1" dirty="0" err="1">
                <a:latin typeface="Montserrat ExtraBold" panose="00000900000000000000" pitchFamily="2" charset="0"/>
              </a:rPr>
              <a:t>Acuerdos</a:t>
            </a:r>
            <a:endParaRPr lang="en-US" sz="3600" b="1" dirty="0">
              <a:latin typeface="Montserr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076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2558BBA0-0E85-EBBB-93A4-257435319EEF}"/>
              </a:ext>
            </a:extLst>
          </p:cNvPr>
          <p:cNvSpPr txBox="1"/>
          <p:nvPr/>
        </p:nvSpPr>
        <p:spPr>
          <a:xfrm>
            <a:off x="2194560" y="1621010"/>
            <a:ext cx="780288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Montserrat ExtraBold" panose="00000900000000000000" pitchFamily="2" charset="0"/>
              </a:rPr>
              <a:t>“If a machine is expected to be infallible, it cannot also </a:t>
            </a:r>
            <a:r>
              <a:rPr lang="en-US" sz="4400" b="1" dirty="0">
                <a:solidFill>
                  <a:schemeClr val="bg1"/>
                </a:solidFill>
                <a:latin typeface="Montserrat ExtraBold" panose="00000900000000000000" pitchFamily="2" charset="0"/>
              </a:rPr>
              <a:t>be</a:t>
            </a:r>
            <a:r>
              <a:rPr lang="en-US" sz="4400" dirty="0">
                <a:solidFill>
                  <a:schemeClr val="bg1"/>
                </a:solidFill>
                <a:latin typeface="Montserrat ExtraBold" panose="00000900000000000000" pitchFamily="2" charset="0"/>
              </a:rPr>
              <a:t> intelligent.” </a:t>
            </a:r>
          </a:p>
          <a:p>
            <a:pPr algn="r"/>
            <a:endParaRPr lang="en-US" sz="4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Montserrat ExtraBold" panose="00000900000000000000" pitchFamily="2" charset="0"/>
            </a:endParaRPr>
          </a:p>
          <a:p>
            <a:pPr algn="r"/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Montserrat ExtraBold" panose="00000900000000000000" pitchFamily="2" charset="0"/>
              </a:rPr>
              <a:t>Alan Turing</a:t>
            </a:r>
            <a:endParaRPr lang="es-CO" sz="44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Montserrat ExtraBold" panose="00000900000000000000" pitchFamily="2" charset="0"/>
            </a:endParaRPr>
          </a:p>
        </p:txBody>
      </p:sp>
      <p:pic>
        <p:nvPicPr>
          <p:cNvPr id="5" name="Gráfico 4" descr="Inteligencia artificial contorno">
            <a:extLst>
              <a:ext uri="{FF2B5EF4-FFF2-40B4-BE49-F238E27FC236}">
                <a16:creationId xmlns:a16="http://schemas.microsoft.com/office/drawing/2014/main" id="{9D969904-DABC-8E5D-FD9B-453F1B2D1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07771" y="3607525"/>
            <a:ext cx="1963783" cy="196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49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862EC32-A783-091C-219A-13A1FBAC0877}"/>
              </a:ext>
            </a:extLst>
          </p:cNvPr>
          <p:cNvSpPr txBox="1"/>
          <p:nvPr/>
        </p:nvSpPr>
        <p:spPr>
          <a:xfrm>
            <a:off x="2695303" y="2767280"/>
            <a:ext cx="68013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  <a:latin typeface="Montserrat ExtraBold" panose="00000900000000000000" pitchFamily="2" charset="0"/>
              </a:rPr>
              <a:t>1 - Saludo de bienvenida al curso</a:t>
            </a:r>
          </a:p>
        </p:txBody>
      </p:sp>
    </p:spTree>
    <p:extLst>
      <p:ext uri="{BB962C8B-B14F-4D97-AF65-F5344CB8AC3E}">
        <p14:creationId xmlns:p14="http://schemas.microsoft.com/office/powerpoint/2010/main" val="2438742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8DE480D-2E43-83DB-C1E9-76F602865159}"/>
              </a:ext>
            </a:extLst>
          </p:cNvPr>
          <p:cNvSpPr txBox="1"/>
          <p:nvPr/>
        </p:nvSpPr>
        <p:spPr>
          <a:xfrm>
            <a:off x="7838573" y="348917"/>
            <a:ext cx="3304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  <a:latin typeface="Montserrat ExtraBold" pitchFamily="2" charset="0"/>
              </a:rPr>
              <a:t>1 - Saludo de bienvenida al curso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A6935DC-64B6-246D-1F84-1AD2CCD5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97411E9-088F-AD93-C4D3-4CDE25EB306F}"/>
              </a:ext>
            </a:extLst>
          </p:cNvPr>
          <p:cNvSpPr txBox="1">
            <a:spLocks/>
          </p:cNvSpPr>
          <p:nvPr/>
        </p:nvSpPr>
        <p:spPr>
          <a:xfrm>
            <a:off x="5404230" y="1262744"/>
            <a:ext cx="5431971" cy="857246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7200" b="1" dirty="0">
                <a:solidFill>
                  <a:schemeClr val="accent1"/>
                </a:solidFill>
              </a:rPr>
              <a:t>¡Bienvenidos!</a:t>
            </a:r>
            <a:endParaRPr lang="es-CO" sz="7200" dirty="0"/>
          </a:p>
        </p:txBody>
      </p:sp>
      <p:sp>
        <p:nvSpPr>
          <p:cNvPr id="5" name="Marcador de contenido 3">
            <a:extLst>
              <a:ext uri="{FF2B5EF4-FFF2-40B4-BE49-F238E27FC236}">
                <a16:creationId xmlns:a16="http://schemas.microsoft.com/office/drawing/2014/main" id="{4F085CDA-7E2B-3EAA-4AE7-8A34E5D260B5}"/>
              </a:ext>
            </a:extLst>
          </p:cNvPr>
          <p:cNvSpPr txBox="1">
            <a:spLocks/>
          </p:cNvSpPr>
          <p:nvPr/>
        </p:nvSpPr>
        <p:spPr>
          <a:xfrm>
            <a:off x="4886632" y="2045172"/>
            <a:ext cx="6467168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" kern="0" dirty="0">
                <a:solidFill>
                  <a:schemeClr val="tx1">
                    <a:lumMod val="90000"/>
                    <a:lumOff val="10000"/>
                  </a:schemeClr>
                </a:solidFill>
                <a:ea typeface="Arial"/>
                <a:sym typeface="Arial"/>
              </a:rPr>
              <a:t>En este curso de Analítica Avanzada e Inteligencia Artificial, aprenderás sobre las técnicas y herramientas más usadas para el análisis de datos y el uso de la inteligencia artificial en la toma de decisiones empresariales. </a:t>
            </a:r>
          </a:p>
          <a:p>
            <a:pPr marL="0" indent="0" algn="just">
              <a:buFont typeface="Arial" panose="020B0604020202020204" pitchFamily="34" charset="0"/>
              <a:buNone/>
            </a:pPr>
            <a:r>
              <a:rPr lang="es-ES" sz="2400" i="1" kern="0" dirty="0">
                <a:solidFill>
                  <a:schemeClr val="tx1">
                    <a:lumMod val="90000"/>
                    <a:lumOff val="10000"/>
                  </a:schemeClr>
                </a:solidFill>
                <a:ea typeface="Arial"/>
                <a:sym typeface="Arial"/>
              </a:rPr>
              <a:t>¡Prepárate para llevar tus habilidades de análisis de datos al siguiente nivel! 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s-ES" sz="1400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*</a:t>
            </a:r>
            <a:r>
              <a:rPr lang="es-ES" sz="1200" b="1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Chat GPT (revisado y corregido por AMMS)</a:t>
            </a:r>
            <a:r>
              <a:rPr lang="es-ES" sz="1200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*</a:t>
            </a:r>
            <a:endParaRPr lang="es-CO" sz="1200" kern="0" dirty="0">
              <a:solidFill>
                <a:schemeClr val="tx1">
                  <a:lumMod val="90000"/>
                  <a:lumOff val="10000"/>
                </a:schemeClr>
              </a:solidFill>
              <a:highlight>
                <a:srgbClr val="93E8F1"/>
              </a:highlight>
              <a:ea typeface="Arial"/>
              <a:sym typeface="Arial"/>
            </a:endParaRPr>
          </a:p>
          <a:p>
            <a:endParaRPr lang="es-CO" dirty="0"/>
          </a:p>
        </p:txBody>
      </p:sp>
      <p:pic>
        <p:nvPicPr>
          <p:cNvPr id="6" name="Imagen 5" descr="Imagen que contiene interior, diversos, tabla, artículos&#10;&#10;Descripción generada automáticamente">
            <a:extLst>
              <a:ext uri="{FF2B5EF4-FFF2-40B4-BE49-F238E27FC236}">
                <a16:creationId xmlns:a16="http://schemas.microsoft.com/office/drawing/2014/main" id="{9F3DF8B8-EF05-31BC-B5BF-2AF0C2F6C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45172"/>
            <a:ext cx="3574026" cy="357402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CA31F2E-2829-3241-8762-19CC40AB4EB9}"/>
              </a:ext>
            </a:extLst>
          </p:cNvPr>
          <p:cNvSpPr txBox="1"/>
          <p:nvPr/>
        </p:nvSpPr>
        <p:spPr>
          <a:xfrm>
            <a:off x="838201" y="5709197"/>
            <a:ext cx="35740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*</a:t>
            </a:r>
            <a:r>
              <a:rPr lang="es-ES" sz="1200" b="1" kern="0" dirty="0" err="1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tome.app</a:t>
            </a:r>
            <a:r>
              <a:rPr lang="es-ES" sz="1200" b="1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 (</a:t>
            </a:r>
            <a:r>
              <a:rPr lang="es-ES" sz="1200" b="1" kern="0" dirty="0" err="1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supported</a:t>
            </a:r>
            <a:r>
              <a:rPr lang="es-ES" sz="1200" b="1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 </a:t>
            </a:r>
            <a:r>
              <a:rPr lang="es-ES" sz="1200" b="1" kern="0" dirty="0" err="1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by</a:t>
            </a:r>
            <a:r>
              <a:rPr lang="es-ES" sz="1200" b="1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 GPT 3 and </a:t>
            </a:r>
            <a:r>
              <a:rPr lang="es-ES" sz="1200" b="1" kern="0" dirty="0" err="1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Dall</a:t>
            </a:r>
            <a:r>
              <a:rPr lang="es-ES" sz="1200" b="1" kern="0" dirty="0">
                <a:solidFill>
                  <a:schemeClr val="tx1">
                    <a:lumMod val="90000"/>
                    <a:lumOff val="10000"/>
                  </a:schemeClr>
                </a:solidFill>
                <a:highlight>
                  <a:srgbClr val="93E8F1"/>
                </a:highlight>
                <a:ea typeface="Arial"/>
                <a:sym typeface="Arial"/>
              </a:rPr>
              <a:t>-e 2)*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66384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862EC32-A783-091C-219A-13A1FBAC0877}"/>
              </a:ext>
            </a:extLst>
          </p:cNvPr>
          <p:cNvSpPr txBox="1"/>
          <p:nvPr/>
        </p:nvSpPr>
        <p:spPr>
          <a:xfrm>
            <a:off x="2695303" y="2767280"/>
            <a:ext cx="68013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  <a:latin typeface="Montserrat ExtraBold" panose="00000900000000000000" pitchFamily="2" charset="0"/>
              </a:rPr>
              <a:t>2 - Presentación de los participantes</a:t>
            </a:r>
          </a:p>
        </p:txBody>
      </p:sp>
    </p:spTree>
    <p:extLst>
      <p:ext uri="{BB962C8B-B14F-4D97-AF65-F5344CB8AC3E}">
        <p14:creationId xmlns:p14="http://schemas.microsoft.com/office/powerpoint/2010/main" val="798146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38DE480D-2E43-83DB-C1E9-76F602865159}"/>
              </a:ext>
            </a:extLst>
          </p:cNvPr>
          <p:cNvSpPr txBox="1"/>
          <p:nvPr/>
        </p:nvSpPr>
        <p:spPr>
          <a:xfrm>
            <a:off x="7838573" y="348917"/>
            <a:ext cx="3684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>
                <a:solidFill>
                  <a:schemeClr val="bg1"/>
                </a:solidFill>
                <a:latin typeface="Montserrat ExtraBold" pitchFamily="2" charset="0"/>
              </a:rPr>
              <a:t>2 - Presentación de los participantes</a:t>
            </a:r>
          </a:p>
        </p:txBody>
      </p:sp>
      <p:pic>
        <p:nvPicPr>
          <p:cNvPr id="4" name="Picture 3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3A6935DC-64B6-246D-1F84-1AD2CCD540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7" t="35664" r="10526" b="41608"/>
          <a:stretch/>
        </p:blipFill>
        <p:spPr>
          <a:xfrm>
            <a:off x="934994" y="508959"/>
            <a:ext cx="2354649" cy="647641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06F535EB-AA6F-78DF-5468-AF16EFC64943}"/>
              </a:ext>
            </a:extLst>
          </p:cNvPr>
          <p:cNvSpPr txBox="1">
            <a:spLocks/>
          </p:cNvSpPr>
          <p:nvPr/>
        </p:nvSpPr>
        <p:spPr>
          <a:xfrm>
            <a:off x="4371703" y="1896093"/>
            <a:ext cx="7236717" cy="310163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base">
              <a:buNone/>
            </a:pPr>
            <a:r>
              <a:rPr lang="es-ES" dirty="0"/>
              <a:t>Un poco sobre mí…</a:t>
            </a:r>
          </a:p>
          <a:p>
            <a:pPr marL="0" indent="0" fontAlgn="base">
              <a:buNone/>
            </a:pPr>
            <a:endParaRPr lang="es-ES" dirty="0"/>
          </a:p>
          <a:p>
            <a:pPr marL="342900" indent="-342900" fontAlgn="base"/>
            <a:r>
              <a:rPr lang="es-ES" dirty="0"/>
              <a:t>Formación académica</a:t>
            </a:r>
          </a:p>
          <a:p>
            <a:pPr marL="342900" indent="-342900" fontAlgn="base"/>
            <a:r>
              <a:rPr lang="es-ES" dirty="0"/>
              <a:t>Experiencia laboral y proyectos</a:t>
            </a:r>
          </a:p>
          <a:p>
            <a:pPr marL="342900" indent="-342900" fontAlgn="base"/>
            <a:r>
              <a:rPr lang="es-ES" dirty="0"/>
              <a:t>Expectativas del curso y de carrera</a:t>
            </a:r>
          </a:p>
          <a:p>
            <a:pPr marL="342900" indent="-342900" fontAlgn="base"/>
            <a:r>
              <a:rPr lang="es-ES" dirty="0"/>
              <a:t>Compartir perfil por chat de la llamada</a:t>
            </a:r>
          </a:p>
          <a:p>
            <a:pPr marL="800100" lvl="1" indent="-342900" fontAlgn="base"/>
            <a:r>
              <a:rPr lang="es-ES" dirty="0"/>
              <a:t>Ejemplo : </a:t>
            </a:r>
            <a:r>
              <a:rPr lang="es-CO" sz="2400" dirty="0">
                <a:hlinkClick r:id="rId3"/>
              </a:rPr>
              <a:t>https://www.linkedin.com/in/amms1989/</a:t>
            </a:r>
            <a:endParaRPr lang="es-CO" dirty="0"/>
          </a:p>
          <a:p>
            <a:pPr marL="800100" lvl="1" indent="-342900" fontAlgn="base"/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10F4B99-080E-B180-6B30-B0D550DD330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8FAFB"/>
              </a:clrFrom>
              <a:clrTo>
                <a:srgbClr val="F8FAF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50891" y="1851003"/>
            <a:ext cx="2651990" cy="25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852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F862EC32-A783-091C-219A-13A1FBAC0877}"/>
              </a:ext>
            </a:extLst>
          </p:cNvPr>
          <p:cNvSpPr txBox="1"/>
          <p:nvPr/>
        </p:nvSpPr>
        <p:spPr>
          <a:xfrm>
            <a:off x="2695303" y="2767280"/>
            <a:ext cx="68013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000" dirty="0">
                <a:solidFill>
                  <a:schemeClr val="bg1"/>
                </a:solidFill>
                <a:latin typeface="Montserrat ExtraBold" panose="00000900000000000000" pitchFamily="2" charset="0"/>
              </a:rPr>
              <a:t>3 - Ruta de aprendizaje</a:t>
            </a:r>
          </a:p>
        </p:txBody>
      </p:sp>
    </p:spTree>
    <p:extLst>
      <p:ext uri="{BB962C8B-B14F-4D97-AF65-F5344CB8AC3E}">
        <p14:creationId xmlns:p14="http://schemas.microsoft.com/office/powerpoint/2010/main" val="34066244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351</Words>
  <Application>Microsoft Office PowerPoint</Application>
  <PresentationFormat>Panorámica</PresentationFormat>
  <Paragraphs>50</Paragraphs>
  <Slides>15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1" baseType="lpstr">
      <vt:lpstr>Arial</vt:lpstr>
      <vt:lpstr>Calibri</vt:lpstr>
      <vt:lpstr>Montserrat ExtraBold</vt:lpstr>
      <vt:lpstr>Montserrat Medium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Francisco Javier Sanchez Pardo</dc:creator>
  <cp:lastModifiedBy>ANDRES MAURICIO MUÑOZ SANCHEZ</cp:lastModifiedBy>
  <cp:revision>30</cp:revision>
  <dcterms:created xsi:type="dcterms:W3CDTF">2024-02-16T13:33:19Z</dcterms:created>
  <dcterms:modified xsi:type="dcterms:W3CDTF">2024-07-29T04:28:39Z</dcterms:modified>
</cp:coreProperties>
</file>

<file path=docProps/thumbnail.jpeg>
</file>